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80" d="100"/>
          <a:sy n="80" d="100"/>
        </p:scale>
        <p:origin x="2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8BE3F6-BE06-41D9-A31A-ED1CF7604B47}"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0132-DA2A-4086-B6C7-C5BB7FD08D1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59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BE3F6-BE06-41D9-A31A-ED1CF7604B47}"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155606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BE3F6-BE06-41D9-A31A-ED1CF7604B47}"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72219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BE3F6-BE06-41D9-A31A-ED1CF7604B47}"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61735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8BE3F6-BE06-41D9-A31A-ED1CF7604B47}"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0132-DA2A-4086-B6C7-C5BB7FD08D1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1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8BE3F6-BE06-41D9-A31A-ED1CF7604B47}"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274443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8BE3F6-BE06-41D9-A31A-ED1CF7604B47}" type="datetimeFigureOut">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361961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8BE3F6-BE06-41D9-A31A-ED1CF7604B47}" type="datetimeFigureOut">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292810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8BE3F6-BE06-41D9-A31A-ED1CF7604B47}" type="datetimeFigureOut">
              <a:rPr lang="en-US" smtClean="0"/>
              <a:t>7/29/2020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345937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8BE3F6-BE06-41D9-A31A-ED1CF7604B47}" type="datetimeFigureOut">
              <a:rPr lang="en-US" smtClean="0"/>
              <a:t>7/29/2020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0EB0132-DA2A-4086-B6C7-C5BB7FD08D12}" type="slidenum">
              <a:rPr lang="en-US" smtClean="0"/>
              <a:t>‹#›</a:t>
            </a:fld>
            <a:endParaRPr lang="en-US"/>
          </a:p>
        </p:txBody>
      </p:sp>
    </p:spTree>
    <p:extLst>
      <p:ext uri="{BB962C8B-B14F-4D97-AF65-F5344CB8AC3E}">
        <p14:creationId xmlns:p14="http://schemas.microsoft.com/office/powerpoint/2010/main" val="83006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8BE3F6-BE06-41D9-A31A-ED1CF7604B47}"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B0132-DA2A-4086-B6C7-C5BB7FD08D12}" type="slidenum">
              <a:rPr lang="en-US" smtClean="0"/>
              <a:t>‹#›</a:t>
            </a:fld>
            <a:endParaRPr lang="en-US"/>
          </a:p>
        </p:txBody>
      </p:sp>
    </p:spTree>
    <p:extLst>
      <p:ext uri="{BB962C8B-B14F-4D97-AF65-F5344CB8AC3E}">
        <p14:creationId xmlns:p14="http://schemas.microsoft.com/office/powerpoint/2010/main" val="385420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E8BE3F6-BE06-41D9-A31A-ED1CF7604B47}" type="datetimeFigureOut">
              <a:rPr lang="en-US" smtClean="0"/>
              <a:t>7/29/2020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0EB0132-DA2A-4086-B6C7-C5BB7FD08D1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663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orms.gle/vdZis4DnzQPoKq3g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962110"/>
            <a:ext cx="10058400" cy="3566160"/>
          </a:xfrm>
        </p:spPr>
        <p:txBody>
          <a:bodyPr/>
          <a:lstStyle/>
          <a:p>
            <a:r>
              <a:rPr lang="en-US" dirty="0" smtClean="0">
                <a:effectLst>
                  <a:outerShdw blurRad="38100" dist="38100" dir="2700000" algn="tl">
                    <a:srgbClr val="000000">
                      <a:alpha val="43137"/>
                    </a:srgbClr>
                  </a:outerShdw>
                </a:effectLst>
              </a:rPr>
              <a:t>Panther </a:t>
            </a:r>
            <a:r>
              <a:rPr lang="en-US" dirty="0" smtClean="0">
                <a:effectLst>
                  <a:outerShdw blurRad="38100" dist="38100" dir="2700000" algn="tl">
                    <a:srgbClr val="000000">
                      <a:alpha val="43137"/>
                    </a:srgbClr>
                  </a:outerShdw>
                </a:effectLst>
              </a:rPr>
              <a:t>Parents’ </a:t>
            </a:r>
            <a:r>
              <a:rPr lang="en-US" dirty="0" smtClean="0">
                <a:effectLst>
                  <a:outerShdw blurRad="38100" dist="38100" dir="2700000" algn="tl">
                    <a:srgbClr val="000000">
                      <a:alpha val="43137"/>
                    </a:srgbClr>
                  </a:outerShdw>
                </a:effectLst>
              </a:rPr>
              <a:t>Association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97280" y="693698"/>
            <a:ext cx="10058400" cy="1143000"/>
          </a:xfrm>
        </p:spPr>
        <p:txBody>
          <a:bodyPr>
            <a:normAutofit fontScale="85000" lnSpcReduction="20000"/>
          </a:bodyPr>
          <a:lstStyle/>
          <a:p>
            <a:pPr algn="ctr"/>
            <a:r>
              <a:rPr lang="en-US" dirty="0" smtClean="0"/>
              <a:t>Division of Student Development and Services</a:t>
            </a:r>
          </a:p>
          <a:p>
            <a:pPr algn="ctr"/>
            <a:r>
              <a:rPr lang="en-US" dirty="0" smtClean="0"/>
              <a:t>Office of Career Development</a:t>
            </a:r>
          </a:p>
          <a:p>
            <a:pPr algn="ctr"/>
            <a:r>
              <a:rPr lang="en-US" dirty="0" smtClean="0"/>
              <a:t>Program for Service Learning and Community Service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1" y="2791249"/>
            <a:ext cx="3094522" cy="2862433"/>
          </a:xfrm>
          <a:prstGeom prst="rect">
            <a:avLst/>
          </a:prstGeom>
        </p:spPr>
      </p:pic>
      <p:sp>
        <p:nvSpPr>
          <p:cNvPr id="5" name="Subtitle 2"/>
          <p:cNvSpPr txBox="1">
            <a:spLocks/>
          </p:cNvSpPr>
          <p:nvPr/>
        </p:nvSpPr>
        <p:spPr>
          <a:xfrm>
            <a:off x="1097280" y="56156"/>
            <a:ext cx="10058400" cy="6375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4400" dirty="0" smtClean="0">
                <a:effectLst>
                  <a:outerShdw blurRad="38100" dist="38100" dir="2700000" algn="tl">
                    <a:srgbClr val="000000">
                      <a:alpha val="43137"/>
                    </a:srgbClr>
                  </a:outerShdw>
                </a:effectLst>
              </a:rPr>
              <a:t>Claflin University</a:t>
            </a:r>
            <a:endParaRPr lang="en-US" sz="44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7" name="TextBox 6"/>
          <p:cNvSpPr txBox="1"/>
          <p:nvPr/>
        </p:nvSpPr>
        <p:spPr>
          <a:xfrm>
            <a:off x="11046530" y="6147996"/>
            <a:ext cx="340158"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1</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51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pPr algn="just">
              <a:lnSpc>
                <a:spcPct val="200000"/>
              </a:lnSpc>
            </a:pPr>
            <a:r>
              <a:rPr lang="en-US" dirty="0"/>
              <a:t>Y</a:t>
            </a:r>
            <a:r>
              <a:rPr lang="en-US" dirty="0" smtClean="0"/>
              <a:t>our student’s </a:t>
            </a:r>
            <a:r>
              <a:rPr lang="en-US" dirty="0"/>
              <a:t>college experience is an exciting time for the whole family, and your role in your student’s life will be integral in the coming years. Research shows that family involvement is critical to student success. We hope that you know parents and families are valued as partners in education here at Claflin. Students benefit when their family supports and participates in their university experience, while also encouraging the student to take responsibility for that experience.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5" name="TextBox 4"/>
          <p:cNvSpPr txBox="1"/>
          <p:nvPr/>
        </p:nvSpPr>
        <p:spPr>
          <a:xfrm>
            <a:off x="11046530" y="6147996"/>
            <a:ext cx="340158"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2</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841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and Purpose</a:t>
            </a:r>
            <a:endParaRPr lang="en-US" dirty="0"/>
          </a:p>
        </p:txBody>
      </p:sp>
      <p:sp>
        <p:nvSpPr>
          <p:cNvPr id="3" name="Content Placeholder 2"/>
          <p:cNvSpPr>
            <a:spLocks noGrp="1"/>
          </p:cNvSpPr>
          <p:nvPr>
            <p:ph idx="1"/>
          </p:nvPr>
        </p:nvSpPr>
        <p:spPr/>
        <p:txBody>
          <a:bodyPr>
            <a:normAutofit lnSpcReduction="10000"/>
          </a:bodyPr>
          <a:lstStyle/>
          <a:p>
            <a:r>
              <a:rPr lang="en-US" dirty="0"/>
              <a:t>The purpose of the Association is to support and promote the interests of parents, students, and alumni of Claflin University</a:t>
            </a:r>
            <a:r>
              <a:rPr lang="en-US" dirty="0" smtClean="0"/>
              <a:t>.</a:t>
            </a:r>
          </a:p>
          <a:p>
            <a:r>
              <a:rPr lang="en-US" dirty="0"/>
              <a:t>The mission of the Association is to:</a:t>
            </a:r>
          </a:p>
          <a:p>
            <a:r>
              <a:rPr lang="en-US" dirty="0"/>
              <a:t>1.      Promote student success and academic excellence;</a:t>
            </a:r>
          </a:p>
          <a:p>
            <a:r>
              <a:rPr lang="en-US" dirty="0"/>
              <a:t>2.      Engage parents in the university’s mission and goals;</a:t>
            </a:r>
          </a:p>
          <a:p>
            <a:r>
              <a:rPr lang="en-US" dirty="0"/>
              <a:t>3.      Support recruitment effort;</a:t>
            </a:r>
          </a:p>
          <a:p>
            <a:r>
              <a:rPr lang="en-US" dirty="0"/>
              <a:t>4.      Involvement in fundraising efforts for student </a:t>
            </a:r>
            <a:r>
              <a:rPr lang="en-US" dirty="0" smtClean="0"/>
              <a:t>scholarship benefits</a:t>
            </a:r>
            <a:r>
              <a:rPr lang="en-US" dirty="0"/>
              <a:t>, Parents’ </a:t>
            </a:r>
            <a:r>
              <a:rPr lang="en-US" dirty="0" smtClean="0"/>
              <a:t>Association,</a:t>
            </a:r>
          </a:p>
          <a:p>
            <a:r>
              <a:rPr lang="en-US" dirty="0"/>
              <a:t> </a:t>
            </a:r>
            <a:r>
              <a:rPr lang="en-US" dirty="0" smtClean="0"/>
              <a:t>         </a:t>
            </a:r>
            <a:r>
              <a:rPr lang="en-US" dirty="0" smtClean="0"/>
              <a:t>and </a:t>
            </a:r>
            <a:r>
              <a:rPr lang="en-US" dirty="0"/>
              <a:t>Claflin University Capital </a:t>
            </a:r>
            <a:r>
              <a:rPr lang="en-US" dirty="0" smtClean="0"/>
              <a:t>Campaign;</a:t>
            </a:r>
            <a:endParaRPr lang="en-US" dirty="0"/>
          </a:p>
          <a:p>
            <a:r>
              <a:rPr lang="en-US" dirty="0"/>
              <a:t>5.      Assist parents to play a supportive role in student education; and</a:t>
            </a:r>
          </a:p>
          <a:p>
            <a:r>
              <a:rPr lang="en-US" dirty="0"/>
              <a:t>6.     Connect with university administrators, faculty, staff, students, and parents.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5" name="TextBox 4"/>
          <p:cNvSpPr txBox="1"/>
          <p:nvPr/>
        </p:nvSpPr>
        <p:spPr>
          <a:xfrm>
            <a:off x="11046530" y="6147996"/>
            <a:ext cx="340158"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3</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118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Positions and Vacancies</a:t>
            </a:r>
            <a:endParaRPr lang="en-US" dirty="0"/>
          </a:p>
        </p:txBody>
      </p:sp>
      <p:sp>
        <p:nvSpPr>
          <p:cNvPr id="3" name="Content Placeholder 2"/>
          <p:cNvSpPr>
            <a:spLocks noGrp="1"/>
          </p:cNvSpPr>
          <p:nvPr>
            <p:ph idx="1"/>
          </p:nvPr>
        </p:nvSpPr>
        <p:spPr>
          <a:xfrm>
            <a:off x="1097280" y="1845733"/>
            <a:ext cx="10058400" cy="4362561"/>
          </a:xfrm>
        </p:spPr>
        <p:txBody>
          <a:bodyPr>
            <a:normAutofit/>
          </a:bodyPr>
          <a:lstStyle/>
          <a:p>
            <a:r>
              <a:rPr lang="en-US" dirty="0" smtClean="0"/>
              <a:t>Holding office is a vital factor in the success of the association. Position will be held for one academic year and members will vote for those running in the next year’s election.</a:t>
            </a:r>
          </a:p>
          <a:p>
            <a:r>
              <a:rPr lang="en-US" dirty="0" smtClean="0"/>
              <a:t>The following positions are vacant for the upcoming year:</a:t>
            </a:r>
          </a:p>
          <a:p>
            <a:r>
              <a:rPr lang="en-US" dirty="0"/>
              <a:t>President </a:t>
            </a:r>
            <a:endParaRPr lang="en-US" dirty="0" smtClean="0"/>
          </a:p>
          <a:p>
            <a:r>
              <a:rPr lang="en-US" dirty="0" smtClean="0"/>
              <a:t>Vice </a:t>
            </a:r>
            <a:r>
              <a:rPr lang="en-US" dirty="0"/>
              <a:t>President </a:t>
            </a:r>
            <a:endParaRPr lang="en-US" dirty="0" smtClean="0"/>
          </a:p>
          <a:p>
            <a:r>
              <a:rPr lang="en-US" dirty="0" smtClean="0"/>
              <a:t>Recording </a:t>
            </a:r>
            <a:r>
              <a:rPr lang="en-US" dirty="0"/>
              <a:t>Secretary </a:t>
            </a:r>
            <a:endParaRPr lang="en-US" dirty="0" smtClean="0"/>
          </a:p>
          <a:p>
            <a:r>
              <a:rPr lang="en-US" dirty="0" smtClean="0"/>
              <a:t>Events </a:t>
            </a:r>
            <a:r>
              <a:rPr lang="en-US" dirty="0"/>
              <a:t>Coordinator </a:t>
            </a:r>
            <a:endParaRPr lang="en-US" dirty="0" smtClean="0"/>
          </a:p>
          <a:p>
            <a:r>
              <a:rPr lang="en-US" dirty="0" smtClean="0"/>
              <a:t>Fundraising Coordinator</a:t>
            </a:r>
          </a:p>
          <a:p>
            <a:r>
              <a:rPr lang="en-US" dirty="0"/>
              <a:t>Those interested in holding office should contact Mr. Jabian M. Cooper, Program Coordinator for Service Learning and Community Service, at jcooper@claflin.edu or 803.535.5466.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5" name="TextBox 4"/>
          <p:cNvSpPr txBox="1"/>
          <p:nvPr/>
        </p:nvSpPr>
        <p:spPr>
          <a:xfrm>
            <a:off x="11046530" y="6147996"/>
            <a:ext cx="340158"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4</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844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Forms</a:t>
            </a:r>
            <a:endParaRPr lang="en-US" dirty="0"/>
          </a:p>
        </p:txBody>
      </p:sp>
      <p:sp>
        <p:nvSpPr>
          <p:cNvPr id="3" name="Content Placeholder 2"/>
          <p:cNvSpPr>
            <a:spLocks noGrp="1"/>
          </p:cNvSpPr>
          <p:nvPr>
            <p:ph idx="1"/>
          </p:nvPr>
        </p:nvSpPr>
        <p:spPr/>
        <p:txBody>
          <a:bodyPr/>
          <a:lstStyle/>
          <a:p>
            <a:pPr>
              <a:lnSpc>
                <a:spcPct val="200000"/>
              </a:lnSpc>
            </a:pPr>
            <a:r>
              <a:rPr lang="en-US" dirty="0" smtClean="0"/>
              <a:t>In order to receive important information regarding the university and the Parents’ Association, parents will need to complete a registration form (next slide) and submit by email or complete the digital registration by clicking the link below.</a:t>
            </a:r>
          </a:p>
          <a:p>
            <a:pPr marL="0" indent="0">
              <a:buNone/>
            </a:pPr>
            <a:endParaRPr lang="en-US" dirty="0" smtClean="0"/>
          </a:p>
          <a:p>
            <a:r>
              <a:rPr lang="en-US" sz="4000" dirty="0">
                <a:hlinkClick r:id="rId2"/>
              </a:rPr>
              <a:t>https://</a:t>
            </a:r>
            <a:r>
              <a:rPr lang="en-US" sz="4000" dirty="0" smtClean="0">
                <a:hlinkClick r:id="rId2"/>
              </a:rPr>
              <a:t>forms.gle/vdZis4DnzQPoKq3g9</a:t>
            </a:r>
            <a:endParaRPr lang="en-US" sz="40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6" name="TextBox 5"/>
          <p:cNvSpPr txBox="1"/>
          <p:nvPr/>
        </p:nvSpPr>
        <p:spPr>
          <a:xfrm>
            <a:off x="11046530" y="6147996"/>
            <a:ext cx="340158"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5</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99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70643" y="-104067"/>
            <a:ext cx="4951882" cy="640861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409" y="-104067"/>
            <a:ext cx="4955735" cy="64133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9" name="TextBox 8"/>
          <p:cNvSpPr txBox="1"/>
          <p:nvPr/>
        </p:nvSpPr>
        <p:spPr>
          <a:xfrm>
            <a:off x="11046530" y="6147996"/>
            <a:ext cx="340158"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6</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615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Career Development Staff</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193" b="29757"/>
          <a:stretch/>
        </p:blipFill>
        <p:spPr>
          <a:xfrm>
            <a:off x="4672677" y="427909"/>
            <a:ext cx="6961859" cy="6012373"/>
          </a:xfrm>
        </p:spPr>
      </p:pic>
      <p:sp>
        <p:nvSpPr>
          <p:cNvPr id="4" name="Text Placeholder 3"/>
          <p:cNvSpPr>
            <a:spLocks noGrp="1"/>
          </p:cNvSpPr>
          <p:nvPr>
            <p:ph type="body" sz="half" idx="2"/>
          </p:nvPr>
        </p:nvSpPr>
        <p:spPr/>
        <p:txBody>
          <a:bodyPr/>
          <a:lstStyle/>
          <a:p>
            <a:r>
              <a:rPr lang="en-US" i="1" dirty="0" smtClean="0">
                <a:latin typeface="Cambria" panose="02040503050406030204" pitchFamily="18" charset="0"/>
                <a:ea typeface="Cambria" panose="02040503050406030204" pitchFamily="18" charset="0"/>
              </a:rPr>
              <a:t>Located in Corson Hall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447">
            <a:off x="10822560" y="5700746"/>
            <a:ext cx="1063284" cy="1042017"/>
          </a:xfrm>
          <a:prstGeom prst="rect">
            <a:avLst/>
          </a:prstGeom>
        </p:spPr>
      </p:pic>
      <p:sp>
        <p:nvSpPr>
          <p:cNvPr id="7" name="TextBox 6"/>
          <p:cNvSpPr txBox="1"/>
          <p:nvPr/>
        </p:nvSpPr>
        <p:spPr>
          <a:xfrm>
            <a:off x="11046530" y="6147996"/>
            <a:ext cx="340158"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7</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51092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12606</TotalTime>
  <Words>289</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Cambria</vt:lpstr>
      <vt:lpstr>Retrospect</vt:lpstr>
      <vt:lpstr>Panther Parents’ Association</vt:lpstr>
      <vt:lpstr>Welcome</vt:lpstr>
      <vt:lpstr>Mission and Purpose</vt:lpstr>
      <vt:lpstr>Positions and Vacancies</vt:lpstr>
      <vt:lpstr>Registration Forms</vt:lpstr>
      <vt:lpstr>PowerPoint Presentation</vt:lpstr>
      <vt:lpstr>Office of Career Development Staff</vt:lpstr>
    </vt:vector>
  </TitlesOfParts>
  <Company>Claflin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Panther Parent Association</dc:title>
  <dc:creator>Jabian M. Cooper</dc:creator>
  <cp:lastModifiedBy>Jabian Cooper</cp:lastModifiedBy>
  <cp:revision>14</cp:revision>
  <cp:lastPrinted>2020-07-21T13:53:46Z</cp:lastPrinted>
  <dcterms:created xsi:type="dcterms:W3CDTF">2020-07-21T12:42:54Z</dcterms:created>
  <dcterms:modified xsi:type="dcterms:W3CDTF">2020-07-30T07:19:17Z</dcterms:modified>
</cp:coreProperties>
</file>