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93" r:id="rId5"/>
    <p:sldId id="297" r:id="rId6"/>
    <p:sldId id="296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19" autoAdjust="0"/>
  </p:normalViewPr>
  <p:slideViewPr>
    <p:cSldViewPr snapToGrid="0">
      <p:cViewPr varScale="1">
        <p:scale>
          <a:sx n="76" d="100"/>
          <a:sy n="76" d="100"/>
        </p:scale>
        <p:origin x="26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3/3/2026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344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3/3/2026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008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3/3/2026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999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3/3/2026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400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3/3/2026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960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3/3/2026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987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3/3/2026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686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3/3/2026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967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3/3/2026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824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3/3/2026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863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3/3/2026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1304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3/3/2026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215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.png"/><Relationship Id="rId5" Type="http://schemas.openxmlformats.org/officeDocument/2006/relationships/hyperlink" Target="https://www.loc.gov/item/2002722567/" TargetMode="External"/><Relationship Id="rId4" Type="http://schemas.openxmlformats.org/officeDocument/2006/relationships/hyperlink" Target="https://www.loc.gov/item/2015648093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F73848-91FE-4D29-B0DC-BFC4084166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-839"/>
            <a:ext cx="12191980" cy="6858000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5067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1010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3793" y="2355458"/>
            <a:ext cx="4775075" cy="1630907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1984 and Library of Congress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3793" y="3995988"/>
            <a:ext cx="4775075" cy="55965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8D338628-B98B-414A-BC87-6D61538C137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6815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0934"/>
    </mc:Choice>
    <mc:Fallback xmlns="">
      <p:transition spd="slow" advTm="10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EEC14F-832C-4AD8-823F-726ECEA62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207" y="587229"/>
            <a:ext cx="3571147" cy="25712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1FA930-580F-494B-B24E-9AC71012AB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0677" y="2966207"/>
            <a:ext cx="4130706" cy="33045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462D9A-E0C4-4B7F-8FCD-CBC250C2AE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9699" y="879068"/>
            <a:ext cx="2810312" cy="40533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DC8F8A-A966-4577-B422-01B69F9E698B}"/>
              </a:ext>
            </a:extLst>
          </p:cNvPr>
          <p:cNvSpPr txBox="1"/>
          <p:nvPr/>
        </p:nvSpPr>
        <p:spPr>
          <a:xfrm>
            <a:off x="4228051" y="1015068"/>
            <a:ext cx="29109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Students will create a video essay using images from the Library of Congress to example how women or the female perspective is portrayed. </a:t>
            </a:r>
          </a:p>
        </p:txBody>
      </p:sp>
      <p:pic>
        <p:nvPicPr>
          <p:cNvPr id="9" name="Video 8">
            <a:hlinkClick r:id="" action="ppaction://media"/>
            <a:extLst>
              <a:ext uri="{FF2B5EF4-FFF2-40B4-BE49-F238E27FC236}">
                <a16:creationId xmlns:a16="http://schemas.microsoft.com/office/drawing/2014/main" id="{189C808A-B570-483D-95C6-8E9996EE3E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66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98"/>
    </mc:Choice>
    <mc:Fallback xmlns="">
      <p:transition spd="slow" advTm="49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CF6679-5E8C-479E-B96C-9C7829D396D5}"/>
              </a:ext>
            </a:extLst>
          </p:cNvPr>
          <p:cNvSpPr txBox="1"/>
          <p:nvPr/>
        </p:nvSpPr>
        <p:spPr>
          <a:xfrm>
            <a:off x="822121" y="964734"/>
            <a:ext cx="1031845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References </a:t>
            </a:r>
          </a:p>
          <a:p>
            <a:endParaRPr lang="en-US" b="0" i="0" dirty="0">
              <a:solidFill>
                <a:srgbClr val="242424"/>
              </a:solidFill>
              <a:effectLst/>
              <a:latin typeface="Open Sans" panose="020B0606030504020204" pitchFamily="34" charset="0"/>
            </a:endParaRPr>
          </a:p>
          <a:p>
            <a:endParaRPr lang="en-US" dirty="0">
              <a:solidFill>
                <a:srgbClr val="242424"/>
              </a:solidFill>
              <a:latin typeface="Open Sans" panose="020B0606030504020204" pitchFamily="34" charset="0"/>
            </a:endParaRPr>
          </a:p>
          <a:p>
            <a:r>
              <a:rPr lang="en-US" b="0" i="0" dirty="0">
                <a:solidFill>
                  <a:srgbClr val="242424"/>
                </a:solidFill>
                <a:effectLst/>
                <a:latin typeface="Open Sans" panose="020B0606030504020204" pitchFamily="34" charset="0"/>
              </a:rPr>
              <a:t>Mothers' Crusade For Victory Over Communism, S. </a:t>
            </a:r>
            <a:r>
              <a:rPr lang="en-US" b="0" i="1" dirty="0">
                <a:solidFill>
                  <a:srgbClr val="242424"/>
                </a:solidFill>
                <a:effectLst/>
                <a:latin typeface="Open Sans" panose="020B0606030504020204" pitchFamily="34" charset="0"/>
              </a:rPr>
              <a:t>Mothers' Crusade for Victory over Communism Why should we help communists kill Americans?</a:t>
            </a:r>
            <a:r>
              <a:rPr lang="en-US" b="0" i="0" dirty="0">
                <a:solidFill>
                  <a:srgbClr val="242424"/>
                </a:solidFill>
                <a:effectLst/>
                <a:latin typeface="Open Sans" panose="020B0606030504020204" pitchFamily="34" charset="0"/>
              </a:rPr>
              <a:t>. United States, None. [Between 1965 and 1973] [Photograph] Retrieved from the Library of Congress, </a:t>
            </a:r>
            <a:r>
              <a:rPr lang="en-US" b="0" i="0" dirty="0">
                <a:solidFill>
                  <a:srgbClr val="242424"/>
                </a:solidFill>
                <a:effectLst/>
                <a:latin typeface="Open Sans" panose="020B0606030504020204" pitchFamily="34" charset="0"/>
                <a:hlinkClick r:id="rId4"/>
              </a:rPr>
              <a:t>https://www.loc.gov/item/2015648093/</a:t>
            </a:r>
            <a:r>
              <a:rPr lang="en-US" b="0" i="0" dirty="0">
                <a:solidFill>
                  <a:srgbClr val="242424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endParaRPr lang="en-US" dirty="0">
              <a:solidFill>
                <a:srgbClr val="242424"/>
              </a:solidFill>
              <a:latin typeface="Open Sans" panose="020B0606030504020204" pitchFamily="34" charset="0"/>
            </a:endParaRPr>
          </a:p>
          <a:p>
            <a:r>
              <a:rPr lang="en-US" b="0" i="0" dirty="0">
                <a:solidFill>
                  <a:srgbClr val="242424"/>
                </a:solidFill>
                <a:effectLst/>
                <a:latin typeface="Open Sans" panose="020B0606030504020204" pitchFamily="34" charset="0"/>
              </a:rPr>
              <a:t>Still, R. H. (ca. 1918) </a:t>
            </a:r>
            <a:r>
              <a:rPr lang="en-US" b="0" i="1" dirty="0">
                <a:solidFill>
                  <a:srgbClr val="242424"/>
                </a:solidFill>
                <a:effectLst/>
                <a:latin typeface="Open Sans" panose="020B0606030504020204" pitchFamily="34" charset="0"/>
              </a:rPr>
              <a:t>Stenographers! Washington needs you! / Still</a:t>
            </a:r>
            <a:r>
              <a:rPr lang="en-US" b="0" i="0" dirty="0">
                <a:solidFill>
                  <a:srgbClr val="242424"/>
                </a:solidFill>
                <a:effectLst/>
                <a:latin typeface="Open Sans" panose="020B0606030504020204" pitchFamily="34" charset="0"/>
              </a:rPr>
              <a:t>. United States, ca. 1918. [New York: Prudential Litho. Co] [Photograph] Retrieved from the Library of Congress, </a:t>
            </a:r>
            <a:r>
              <a:rPr lang="en-US" b="0" i="0" dirty="0">
                <a:solidFill>
                  <a:srgbClr val="242424"/>
                </a:solidFill>
                <a:effectLst/>
                <a:latin typeface="Open Sans" panose="020B0606030504020204" pitchFamily="34" charset="0"/>
                <a:hlinkClick r:id="rId5"/>
              </a:rPr>
              <a:t>https://www.loc.gov/item/2002722567/</a:t>
            </a:r>
            <a:r>
              <a:rPr lang="en-US" b="0" i="0" dirty="0">
                <a:solidFill>
                  <a:srgbClr val="242424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endParaRPr lang="en-US" dirty="0">
              <a:solidFill>
                <a:srgbClr val="242424"/>
              </a:solidFill>
              <a:latin typeface="Open Sans" panose="020B0606030504020204" pitchFamily="34" charset="0"/>
            </a:endParaRPr>
          </a:p>
          <a:p>
            <a:r>
              <a:rPr lang="en-US" b="0" i="0" dirty="0">
                <a:solidFill>
                  <a:srgbClr val="242424"/>
                </a:solidFill>
                <a:effectLst/>
                <a:latin typeface="Open Sans" panose="020B0606030504020204" pitchFamily="34" charset="0"/>
              </a:rPr>
              <a:t>Wright, G. H. (1919) </a:t>
            </a:r>
            <a:r>
              <a:rPr lang="en-US" b="0" i="1" dirty="0">
                <a:solidFill>
                  <a:srgbClr val="242424"/>
                </a:solidFill>
                <a:effectLst/>
                <a:latin typeface="Open Sans" panose="020B0606030504020204" pitchFamily="34" charset="0"/>
              </a:rPr>
              <a:t>Women of the highest position feel deeply the beauty of the Bolshevik doctrine</a:t>
            </a:r>
            <a:r>
              <a:rPr lang="en-US" b="0" i="0" dirty="0">
                <a:solidFill>
                  <a:srgbClr val="242424"/>
                </a:solidFill>
                <a:effectLst/>
                <a:latin typeface="Open Sans" panose="020B0606030504020204" pitchFamily="34" charset="0"/>
              </a:rPr>
              <a:t>. , 1919. [?] [Photograph] Retrieved from the Library of Congress, https://www.loc.gov/item/2010718552/.</a:t>
            </a:r>
          </a:p>
          <a:p>
            <a:endParaRPr lang="en-US" b="0" i="0" dirty="0">
              <a:solidFill>
                <a:srgbClr val="242424"/>
              </a:solidFill>
              <a:effectLst/>
              <a:latin typeface="Open Sans" panose="020B0606030504020204" pitchFamily="34" charset="0"/>
            </a:endParaRPr>
          </a:p>
          <a:p>
            <a:endParaRPr lang="en-US" dirty="0"/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486D7532-608A-4488-AF41-CCDD3F86F7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1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40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2"/>
    </mc:Choice>
    <mc:Fallback xmlns="">
      <p:transition spd="slow" advTm="6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Savon">
      <a:majorFont>
        <a:latin typeface="Avenir Next LT Pro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Override1.xml><?xml version="1.0" encoding="utf-8"?>
<a:themeOverride xmlns:a="http://schemas.openxmlformats.org/drawingml/2006/main">
  <a:clrScheme name="Blue">
    <a:dk1>
      <a:sysClr val="windowText" lastClr="000000"/>
    </a:dk1>
    <a:lt1>
      <a:sysClr val="window" lastClr="FFFFFF"/>
    </a:lt1>
    <a:dk2>
      <a:srgbClr val="17406D"/>
    </a:dk2>
    <a:lt2>
      <a:srgbClr val="DBEF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37fb77c-cc0c-4693-9835-09de64dbb9c4">
      <Terms xmlns="http://schemas.microsoft.com/office/infopath/2007/PartnerControls"/>
    </lcf76f155ced4ddcb4097134ff3c332f>
    <TaxCatchAll xmlns="647e54f8-5203-43af-bc52-5a283d5082a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29516835CE724C827655E9F6E6A869" ma:contentTypeVersion="11" ma:contentTypeDescription="Create a new document." ma:contentTypeScope="" ma:versionID="332dc7702f6d5b781fd0332e457b053c">
  <xsd:schema xmlns:xsd="http://www.w3.org/2001/XMLSchema" xmlns:xs="http://www.w3.org/2001/XMLSchema" xmlns:p="http://schemas.microsoft.com/office/2006/metadata/properties" xmlns:ns2="737fb77c-cc0c-4693-9835-09de64dbb9c4" xmlns:ns3="647e54f8-5203-43af-bc52-5a283d5082ad" targetNamespace="http://schemas.microsoft.com/office/2006/metadata/properties" ma:root="true" ma:fieldsID="2507e804454074d699f713e2a3b5c583" ns2:_="" ns3:_="">
    <xsd:import namespace="737fb77c-cc0c-4693-9835-09de64dbb9c4"/>
    <xsd:import namespace="647e54f8-5203-43af-bc52-5a283d5082a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7fb77c-cc0c-4693-9835-09de64dbb9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f98099f1-0c71-4d24-926f-25058a9b306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7e54f8-5203-43af-bc52-5a283d5082ad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0ec652d2-b68b-423f-a3d6-e7080c455b51}" ma:internalName="TaxCatchAll" ma:showField="CatchAllData" ma:web="647e54f8-5203-43af-bc52-5a283d5082a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975FBC4-9D33-46BE-911D-419763BA9AF9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737fb77c-cc0c-4693-9835-09de64dbb9c4"/>
    <ds:schemaRef ds:uri="647e54f8-5203-43af-bc52-5a283d5082ad"/>
  </ds:schemaRefs>
</ds:datastoreItem>
</file>

<file path=customXml/itemProps2.xml><?xml version="1.0" encoding="utf-8"?>
<ds:datastoreItem xmlns:ds="http://schemas.openxmlformats.org/officeDocument/2006/customXml" ds:itemID="{32664177-6E01-4EAA-B0AA-A6CBE1FCEA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7fb77c-cc0c-4693-9835-09de64dbb9c4"/>
    <ds:schemaRef ds:uri="647e54f8-5203-43af-bc52-5a283d5082a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94F055B-D391-44D3-A87A-BCD07BD5A31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{5DA9A7F4-1C22-451F-9AA1-BA71A324E896}TF993b3720-55e5-4d3e-ae7c-1ec77a73f5a45edb12b8_win32-bce7b620edb8</Template>
  <TotalTime>66</TotalTime>
  <Words>195</Words>
  <Application>Microsoft Office PowerPoint</Application>
  <PresentationFormat>Widescreen</PresentationFormat>
  <Paragraphs>10</Paragraphs>
  <Slides>3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SavonVTI</vt:lpstr>
      <vt:lpstr>1984 and Library of Congress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1984 and Library of Congress</dc:title>
  <dc:creator>Kara Horoski</dc:creator>
  <cp:lastModifiedBy>Kara Horoski</cp:lastModifiedBy>
  <cp:revision>5</cp:revision>
  <dcterms:created xsi:type="dcterms:W3CDTF">2025-12-05T16:07:53Z</dcterms:created>
  <dcterms:modified xsi:type="dcterms:W3CDTF">2026-03-03T20:06:40Z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0x010100EF29516835CE724C827655E9F6E6A869</vt:lpwstr>
  </property>
</Properties>
</file>