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9" r:id="rId6"/>
    <p:sldId id="258" r:id="rId7"/>
    <p:sldId id="260" r:id="rId8"/>
    <p:sldId id="262" r:id="rId9"/>
    <p:sldId id="261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29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6253-7CBB-418D-B9D6-7BBE51074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4A3227-C054-4156-8AA2-DCB2B6505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1FD5F-D29A-483E-88B8-437C8FD1F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A6DE-1C70-4111-B81D-7AF611E7CDE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3A15F-6BAF-425C-8521-34F38AD1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B8EF7-0CC1-49E0-ACF2-04382EA1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E19C-BCDC-4DBF-9D0F-C41326A5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14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555DA-5894-43DB-B27A-1862275B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D06D4-64F2-459D-82E7-674733BE8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DA4D0-33B5-4392-AB4C-D56724F47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A6DE-1C70-4111-B81D-7AF611E7CDE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A1C24-C53C-4AEE-A228-C524733B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5E0C7-8529-46E5-9740-747A7101D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E19C-BCDC-4DBF-9D0F-C41326A5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3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BE7D3C-E409-4BD4-8B50-D5B99919AB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F8710B-7566-44BB-BBC9-F4E52DAF1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24E64-9F9F-4398-A603-352CCC12F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A6DE-1C70-4111-B81D-7AF611E7CDE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42E10-FBF5-45E1-8C48-CD04389D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6442B-5937-40E7-BC8F-EB15A7E3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E19C-BCDC-4DBF-9D0F-C41326A5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38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4C48-8BB8-4458-BA64-B8135BCB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9088C-E9C7-48C2-8361-ABCC96A3F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A0BC-24F9-416D-B83C-6A5C77FBD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A6DE-1C70-4111-B81D-7AF611E7CDE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500BC-AB17-4B43-96A9-5CCA1DDF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03FF7-156B-4C87-B0B0-B7C37663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E19C-BCDC-4DBF-9D0F-C41326A5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66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D3FDE-3142-4EBE-9F01-843CA01B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3BD5E-5B7C-4A10-93F8-0A258592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121B5-A6D8-4252-AF16-7E58CF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A6DE-1C70-4111-B81D-7AF611E7CDE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9EAD0-6AF1-49DB-AFFD-6643FEE3C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10B96-D41B-4D37-A24A-516948C6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E19C-BCDC-4DBF-9D0F-C41326A5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6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5F79C-1EDF-4C29-8467-A8F5E50E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A1E23-DC95-42D2-918B-E8E4D2B50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D72DE-3D5C-4526-B96E-108CBD586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70679-4830-436D-A0B3-06312321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A6DE-1C70-4111-B81D-7AF611E7CDE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23070-54E9-4E7C-B5CF-832438036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8CFA6-BEEE-4F97-9113-8B2E6FEA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E19C-BCDC-4DBF-9D0F-C41326A5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F52B4-FD7F-44F7-A215-7D9E6D55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C4E58-31CB-4070-AFF9-8D5AAC2DB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AA1B5-4E8C-44B9-92DE-49504FC39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EFAF9-872D-4CA5-9835-E3F4F42BF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4A9CCC-8EA6-4485-907E-8010A1A19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AD6454-4DD5-4797-8EC2-9FE04558C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A6DE-1C70-4111-B81D-7AF611E7CDE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1F3792-E0FA-4A39-96C2-5465BD851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862477-02B0-4475-A86A-F02002272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E19C-BCDC-4DBF-9D0F-C41326A5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9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644-D481-49F5-A5CF-15A893F70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2E7671-219F-47E6-A053-3EA9299C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A6DE-1C70-4111-B81D-7AF611E7CDE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8FEE3-00E8-4C6E-A255-169289FB7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6CBE3-EC46-40EB-BC7D-E1C187610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E19C-BCDC-4DBF-9D0F-C41326A5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8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251C3C-254C-4470-8038-47A94F38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A6DE-1C70-4111-B81D-7AF611E7CDE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2B8B0-3F81-451A-B56B-9543797A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29FB-6277-4053-BD23-FF8630C30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E19C-BCDC-4DBF-9D0F-C41326A5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1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5C268-7539-4CA3-92A2-7D077E138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10CEF-15A4-47C9-B141-1745B17FC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EFDA7-D68D-4AB3-B673-203AAD838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0BCDD1-5DB2-40AA-A1DE-FF5AAE7A2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A6DE-1C70-4111-B81D-7AF611E7CDE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7160D-1299-43D4-B902-0545CFE2A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99BB9-D5BF-4E96-810F-FFF13F9B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E19C-BCDC-4DBF-9D0F-C41326A5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B5132-5525-43DE-86F5-5A913DB66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2D98AB-F1EC-4BF2-8DD2-D46197624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075E7-4EA1-4B1D-A6E9-8353A3A3A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90BC3-4768-4A4F-B058-CDDBE3DEC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A6DE-1C70-4111-B81D-7AF611E7CDE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B7668-D7B2-4B74-A36F-DB12CC50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087FA-36DF-4AE1-93C8-88A9AC8E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E19C-BCDC-4DBF-9D0F-C41326A5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1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90F79C-9A69-4CFC-A9EA-396B2C270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FDBC2-54BF-4453-AFBC-0DE1888E9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24FA4-8B6D-44C9-B0D4-72323B95F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5A6DE-1C70-4111-B81D-7AF611E7CDE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3402E-4F55-42DA-B840-44FD3CC4A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BBDE6-7DD1-4E02-A12A-A72B146F5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EE19C-BCDC-4DBF-9D0F-C41326A5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8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oc.gov/item/2016817487/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loc.gov/pictures/item/98511037/" TargetMode="External"/><Relationship Id="rId12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hyperlink" Target="https://www.loc.gov/item/98518206/" TargetMode="External"/><Relationship Id="rId11" Type="http://schemas.openxmlformats.org/officeDocument/2006/relationships/hyperlink" Target="https://blogs.loc.gov/law/2020/08/evidence-from-invisible-worlds-in-salem/" TargetMode="External"/><Relationship Id="rId5" Type="http://schemas.openxmlformats.org/officeDocument/2006/relationships/hyperlink" Target="https://blogs.loc.gov/maps/2022/10/double-double-trials-and-trouble/" TargetMode="External"/><Relationship Id="rId10" Type="http://schemas.openxmlformats.org/officeDocument/2006/relationships/hyperlink" Target="https://blogs.loc.gov/law/2020/10/the-crushing-death-of-giles-corey-of-salem-1692/" TargetMode="External"/><Relationship Id="rId4" Type="http://schemas.openxmlformats.org/officeDocument/2006/relationships/hyperlink" Target="https://blogs.loc.gov/manuscripts/2022/10/halloween-greetings/" TargetMode="External"/><Relationship Id="rId9" Type="http://schemas.openxmlformats.org/officeDocument/2006/relationships/hyperlink" Target="https://www.loc.gov/item/11009228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ainting showing a trial for witchcraft, in a courtroom filled with shouting and arguing people.">
            <a:extLst>
              <a:ext uri="{FF2B5EF4-FFF2-40B4-BE49-F238E27FC236}">
                <a16:creationId xmlns:a16="http://schemas.microsoft.com/office/drawing/2014/main" id="{F589783E-9DCF-4DFA-88F7-68EE1C639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60" y="0"/>
            <a:ext cx="1236472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ACA77C-8949-4EB5-ACF6-744303592DEA}"/>
              </a:ext>
            </a:extLst>
          </p:cNvPr>
          <p:cNvSpPr txBox="1"/>
          <p:nvPr/>
        </p:nvSpPr>
        <p:spPr>
          <a:xfrm>
            <a:off x="1233182" y="812800"/>
            <a:ext cx="101590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Moral Panic: Real 1962 Artifacts. Real Hysteria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Library of Congress Primary Sources and The Crucible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Trial of George Jacobs of Salem (photograph of a painting by Matteson Tompkins Harrison) Library of Congress Artifacts. 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F0191FD-0279-4798-9F54-E73D4D2698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9"/>
    </mc:Choice>
    <mc:Fallback xmlns="">
      <p:transition spd="slow" advTm="14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29AA10-D336-4AAE-A5C5-8489AA360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04"/>
            <a:ext cx="4455320" cy="6757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EC0382-F56D-47F5-BF1B-3052FBD88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68" y="50204"/>
            <a:ext cx="6242304" cy="4971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828513-EB54-48B0-AB26-2812CEE1E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760" y="50204"/>
            <a:ext cx="2301240" cy="3588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0ECABB-C584-4F22-AB8E-3170C7342E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3638814"/>
            <a:ext cx="7874000" cy="31689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D39D60-E395-426B-BDB2-F9345E131B2E}"/>
              </a:ext>
            </a:extLst>
          </p:cNvPr>
          <p:cNvSpPr txBox="1"/>
          <p:nvPr/>
        </p:nvSpPr>
        <p:spPr>
          <a:xfrm>
            <a:off x="294640" y="5100320"/>
            <a:ext cx="3769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Petitions</a:t>
            </a:r>
          </a:p>
          <a:p>
            <a:r>
              <a:rPr lang="en-US" sz="2400" dirty="0"/>
              <a:t>Testimonies</a:t>
            </a:r>
          </a:p>
          <a:p>
            <a:r>
              <a:rPr lang="en-US" sz="2400" dirty="0"/>
              <a:t>Maps</a:t>
            </a:r>
          </a:p>
          <a:p>
            <a:r>
              <a:rPr lang="en-US" sz="2400" dirty="0"/>
              <a:t>Evidence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BEFA1BB-81AF-4C73-B51A-F3179D458B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7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6"/>
    </mc:Choice>
    <mc:Fallback xmlns="">
      <p:transition spd="slow" advTm="16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0B70A-076B-42D8-9F57-CC351BA8A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1026"/>
            <a:ext cx="11653520" cy="6601682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2DE6CE16-18C7-47FB-B5BC-7208D0B013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"/>
    </mc:Choice>
    <mc:Fallback xmlns="">
      <p:transition spd="slow" advTm="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6F594-24B6-4985-AE27-9CD74D45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Ideas and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E1645-2C12-4D41-A32E-EE1B051D7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796"/>
            <a:ext cx="10515600" cy="46501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Students create a podcast in the style of a true crime podcast. </a:t>
            </a:r>
          </a:p>
          <a:p>
            <a:pPr marL="457200" lvl="1" indent="0">
              <a:buNone/>
            </a:pPr>
            <a:r>
              <a:rPr lang="en-US" dirty="0"/>
              <a:t>A. Students can use </a:t>
            </a:r>
            <a:r>
              <a:rPr lang="en-US" dirty="0" err="1"/>
              <a:t>Soundtrap</a:t>
            </a:r>
            <a:r>
              <a:rPr lang="en-US" dirty="0"/>
              <a:t> to build professional quality podcasts </a:t>
            </a:r>
          </a:p>
          <a:p>
            <a:pPr marL="457200" lvl="1" indent="0">
              <a:buNone/>
            </a:pPr>
            <a:r>
              <a:rPr lang="en-US" dirty="0"/>
              <a:t>B. Students create and write scripts based on the Library of Congress (LOC) artifacts.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/>
              <a:t>Students can use double-entry journals where either the students find and analyze important quotes or teachers can provide the quotes on the left side and students can analyze on the right side. 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/>
              <a:t>Students can also use the LOC images, to go on a QR Code Scavenger Hunt to provide, think Paul Harvey, The Rest of the Story… This can also be used to discuss what is omitted. 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/>
              <a:t>Students can be given a Role, Audience, Format, and Topic  (RAFT) writing assignment where students assume the role of a lawyer and write an opening argument to the audience (jury) on the guilt or innocence of the specific character. For advanced students, I would have students submit evidence to the judge as to why “Spectral Evidence” should or shouldn't be admissible in court employing rhetoric. The could use actual “evidence” procured from LOC.  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78C68EC-A07E-456C-BCE1-A3DF3E9FC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3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17"/>
    </mc:Choice>
    <mc:Fallback xmlns="">
      <p:transition spd="slow" advTm="5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2E62DA-D69D-424B-8D9A-AC3C2D292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Petition for Bail – Accused Witches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Image 1">
            <a:extLst>
              <a:ext uri="{FF2B5EF4-FFF2-40B4-BE49-F238E27FC236}">
                <a16:creationId xmlns:a16="http://schemas.microsoft.com/office/drawing/2014/main" id="{1A42C2F4-4D86-4921-86CE-C862E0B4E47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45" y="275468"/>
            <a:ext cx="1328737" cy="13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49A789-4BDD-4F8A-AD5F-62F7563C8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45" y="251149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BD140D-63B3-4B66-B88A-50618E693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45" y="215907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Evidence from Invisible Worlds in Salem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Image 2">
            <a:extLst>
              <a:ext uri="{FF2B5EF4-FFF2-40B4-BE49-F238E27FC236}">
                <a16:creationId xmlns:a16="http://schemas.microsoft.com/office/drawing/2014/main" id="{AFD49125-4ECE-40EB-B2A2-50ADDC0688E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60" y="2428946"/>
            <a:ext cx="13239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997EC88F-A752-4D25-B17E-11875FEA5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45" y="266389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E89AC0C-4EBB-4FF5-9097-796B3CE1F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45" y="463564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Crushing Death of Giles Corey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Image 3">
            <a:extLst>
              <a:ext uri="{FF2B5EF4-FFF2-40B4-BE49-F238E27FC236}">
                <a16:creationId xmlns:a16="http://schemas.microsoft.com/office/drawing/2014/main" id="{8ABE4A18-E286-4921-A177-D6A154CCE66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5" y="4864245"/>
            <a:ext cx="1357313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8772AA83-DE46-4998-B58E-AE8F29D86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758" y="50702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F1C5D41-CBBD-4C37-BDFF-337EE15CB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758" y="3959258"/>
            <a:ext cx="2076902" cy="169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952200" rIns="1142640" bIns="1777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83892F17-D178-4F15-8208-A69DE7D6B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296" y="63561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CC096-EC77-4E08-B0D5-ED8A0C812C5F}"/>
              </a:ext>
            </a:extLst>
          </p:cNvPr>
          <p:cNvGrpSpPr>
            <a:grpSpLocks/>
          </p:cNvGrpSpPr>
          <p:nvPr/>
        </p:nvGrpSpPr>
        <p:grpSpPr>
          <a:xfrm>
            <a:off x="3855074" y="2911200"/>
            <a:ext cx="1290320" cy="1290320"/>
            <a:chOff x="0" y="0"/>
            <a:chExt cx="1290320" cy="1290320"/>
          </a:xfrm>
        </p:grpSpPr>
        <p:pic>
          <p:nvPicPr>
            <p:cNvPr id="17" name="Image 6">
              <a:extLst>
                <a:ext uri="{FF2B5EF4-FFF2-40B4-BE49-F238E27FC236}">
                  <a16:creationId xmlns:a16="http://schemas.microsoft.com/office/drawing/2014/main" id="{1F745F99-FF7C-4B0E-8D3E-F219699D902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311390" cy="311390"/>
            </a:xfrm>
            <a:prstGeom prst="rect">
              <a:avLst/>
            </a:prstGeom>
          </p:spPr>
        </p:pic>
        <p:pic>
          <p:nvPicPr>
            <p:cNvPr id="18" name="Image 7">
              <a:extLst>
                <a:ext uri="{FF2B5EF4-FFF2-40B4-BE49-F238E27FC236}">
                  <a16:creationId xmlns:a16="http://schemas.microsoft.com/office/drawing/2014/main" id="{F83D63ED-34D6-4EE8-BC43-57863AE1A45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8655" y="0"/>
              <a:ext cx="311390" cy="311390"/>
            </a:xfrm>
            <a:prstGeom prst="rect">
              <a:avLst/>
            </a:prstGeom>
          </p:spPr>
        </p:pic>
        <p:pic>
          <p:nvPicPr>
            <p:cNvPr id="19" name="Image 8">
              <a:extLst>
                <a:ext uri="{FF2B5EF4-FFF2-40B4-BE49-F238E27FC236}">
                  <a16:creationId xmlns:a16="http://schemas.microsoft.com/office/drawing/2014/main" id="{84D03DF5-66FA-42FB-8DB9-80FC97B3DE8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290045" cy="1290045"/>
            </a:xfrm>
            <a:prstGeom prst="rect">
              <a:avLst/>
            </a:prstGeom>
          </p:spPr>
        </p:pic>
      </p:grpSp>
      <p:sp>
        <p:nvSpPr>
          <p:cNvPr id="12" name="Rectangle 18">
            <a:extLst>
              <a:ext uri="{FF2B5EF4-FFF2-40B4-BE49-F238E27FC236}">
                <a16:creationId xmlns:a16="http://schemas.microsoft.com/office/drawing/2014/main" id="{401E6716-C2BB-4500-A890-9748418BA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3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BCD64D-5464-4023-B76F-C05FCF10D38C}"/>
              </a:ext>
            </a:extLst>
          </p:cNvPr>
          <p:cNvSpPr txBox="1"/>
          <p:nvPr/>
        </p:nvSpPr>
        <p:spPr>
          <a:xfrm>
            <a:off x="3485072" y="2515518"/>
            <a:ext cx="747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i="1" dirty="0">
                <a:latin typeface="Arial" panose="020B0604020202020204" pitchFamily="34" charset="0"/>
                <a:ea typeface="Arial" panose="020B0604020202020204" pitchFamily="34" charset="0"/>
              </a:rPr>
              <a:t>Witch Hill (1870)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EB169C-93A8-4AFD-9841-AB5F5BA03BC1}"/>
              </a:ext>
            </a:extLst>
          </p:cNvPr>
          <p:cNvSpPr txBox="1"/>
          <p:nvPr/>
        </p:nvSpPr>
        <p:spPr>
          <a:xfrm>
            <a:off x="3699545" y="671119"/>
            <a:ext cx="4915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QR Code Examples</a:t>
            </a:r>
          </a:p>
        </p:txBody>
      </p:sp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5788C743-6FAC-4E88-8CEE-9FC40B32E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7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6"/>
    </mc:Choice>
    <mc:Fallback xmlns="">
      <p:transition spd="slow" advTm="6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770C99-E635-427F-BAE4-6B2E5AA18D04}"/>
              </a:ext>
            </a:extLst>
          </p:cNvPr>
          <p:cNvSpPr txBox="1"/>
          <p:nvPr/>
        </p:nvSpPr>
        <p:spPr>
          <a:xfrm>
            <a:off x="360727" y="494950"/>
            <a:ext cx="113167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dirty="0">
                <a:solidFill>
                  <a:srgbClr val="242424"/>
                </a:solidFill>
                <a:effectLst/>
                <a:latin typeface="TimesNewRomanPS-BoldMT"/>
              </a:rPr>
              <a:t>References </a:t>
            </a:r>
            <a:endParaRPr lang="en-US" sz="14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endParaRPr lang="en-US" sz="1400" dirty="0">
              <a:solidFill>
                <a:srgbClr val="242424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</a:rPr>
              <a:t>Deaver, L. (2022). Petition for bail from accused witches, ca. 1692 [Manuscript]. John Davis Batchelder Collection, Manuscript Division, Library of Congress. In Halloween greetings. Library of Congress Blogs. 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  <a:hlinkClick r:id="rId4" tooltip="https://blogs.loc.gov/manuscripts/2022/10/halloween-greetings/"/>
              </a:rPr>
              <a:t>https://blogs.loc.gov/manuscripts/2022/10/halloween-greetings/</a:t>
            </a:r>
            <a:endParaRPr lang="en-US" sz="14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br>
              <a:rPr lang="en-US" sz="14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</a:rPr>
              <a:t>Kahn, S. (2022). Double </a:t>
            </a:r>
            <a:r>
              <a:rPr lang="en-US" sz="1400" b="0" i="0" dirty="0" err="1">
                <a:solidFill>
                  <a:srgbClr val="242424"/>
                </a:solidFill>
                <a:effectLst/>
                <a:latin typeface="inherit"/>
              </a:rPr>
              <a:t>double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</a:rPr>
              <a:t> trials and trouble [Blog post]. Worlds Revealed, Geography &amp; Map Division, Library of Congress. 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  <a:hlinkClick r:id="rId5" tooltip="https://blogs.loc.gov/maps/2022/10/double-double-trials-and-trouble/"/>
              </a:rPr>
              <a:t>https://blogs.loc.gov/maps/2022/10/double-double-trials-and-trouble/</a:t>
            </a:r>
            <a:endParaRPr lang="en-US" sz="14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br>
              <a:rPr lang="en-US" sz="14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</a:rPr>
              <a:t>Library of Congress. (1871). The legend of Salem: “The Rev. George Burroughs was accused of witchcraft on the evidence of feats of strength, tried, hung, and buried beneath the gallows” [Photograph]. Prints &amp; Photographs Division. 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  <a:hlinkClick r:id="rId6" tooltip="https://www.loc.gov/item/98518206/"/>
              </a:rPr>
              <a:t>https://www.loc.gov/item/98518206/</a:t>
            </a:r>
            <a:endParaRPr lang="en-US" sz="14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br>
              <a:rPr lang="en-US" sz="14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</a:rPr>
              <a:t>Library of Congress. (n.d.). The Witch House, Salem, Mass. [Photograph]. Prints &amp; Photographs Division. 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  <a:hlinkClick r:id="rId7" tooltip="https://www.loc.gov/pictures/item/98511037/"/>
              </a:rPr>
              <a:t>https://www.loc.gov/pictures/item/98511037/</a:t>
            </a:r>
            <a:endParaRPr lang="en-US" sz="14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br>
              <a:rPr lang="en-US" sz="14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</a:rPr>
              <a:t>Matteson, T. H. (Artist). (n.d.). Trial of George Jacobs of Salem for witchcraft [Print]. Detroit Publishing Co., Library of Congress Prints &amp; Photographs Division. 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  <a:hlinkClick r:id="rId8" tooltip="https://www.loc.gov/item/2016817487/"/>
              </a:rPr>
              <a:t>https://www.loc.gov/item/2016817487/</a:t>
            </a:r>
            <a:endParaRPr lang="en-US" sz="14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br>
              <a:rPr lang="en-US" sz="14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r>
              <a:rPr lang="en-US" sz="1400" b="0" i="0" dirty="0" err="1">
                <a:solidFill>
                  <a:srgbClr val="242424"/>
                </a:solidFill>
                <a:effectLst/>
                <a:latin typeface="inherit"/>
              </a:rPr>
              <a:t>Mudge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</a:rPr>
              <a:t>, Z. A. (1870). Witch hill: A history of Salem witchcraft, including illustrative sketches of persons and places [Book]. Carlton &amp; </a:t>
            </a:r>
            <a:r>
              <a:rPr lang="en-US" sz="1400" b="0" i="0" dirty="0" err="1">
                <a:solidFill>
                  <a:srgbClr val="242424"/>
                </a:solidFill>
                <a:effectLst/>
                <a:latin typeface="inherit"/>
              </a:rPr>
              <a:t>Lanahan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</a:rPr>
              <a:t>. Library of Congress. 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  <a:hlinkClick r:id="rId9" tooltip="https://www.loc.gov/item/11009228/"/>
              </a:rPr>
              <a:t>https://www.loc.gov/item/11009228/</a:t>
            </a:r>
            <a:endParaRPr lang="en-US" sz="14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br>
              <a:rPr lang="en-US" sz="14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</a:rPr>
              <a:t>Pollock, F. (2020). The crushing death of Giles Corey of Salem, 1692 [Blog post]. In Custodia </a:t>
            </a:r>
            <a:r>
              <a:rPr lang="en-US" sz="1400" b="0" i="0" dirty="0" err="1">
                <a:solidFill>
                  <a:srgbClr val="242424"/>
                </a:solidFill>
                <a:effectLst/>
                <a:latin typeface="inherit"/>
              </a:rPr>
              <a:t>Legis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</a:rPr>
              <a:t>: Law Library of Congress. 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  <a:hlinkClick r:id="rId10" tooltip="https://blogs.loc.gov/law/2020/10/the-crushing-death-of-giles-corey-of-salem-1692/"/>
              </a:rPr>
              <a:t>https://blogs.loc.gov/law/2020/10/the-crushing-death-of-giles-corey-of-salem-1692/</a:t>
            </a:r>
            <a:endParaRPr lang="en-US" sz="14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br>
              <a:rPr lang="en-US" sz="14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</a:rPr>
              <a:t>Unknown author. (2020). Evidence from invisible worlds in Salem [Blog post]. In Custodia </a:t>
            </a:r>
            <a:r>
              <a:rPr lang="en-US" sz="1400" b="0" i="0" dirty="0" err="1">
                <a:solidFill>
                  <a:srgbClr val="242424"/>
                </a:solidFill>
                <a:effectLst/>
                <a:latin typeface="inherit"/>
              </a:rPr>
              <a:t>Legis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</a:rPr>
              <a:t>: Law Library of Congress. 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inherit"/>
                <a:hlinkClick r:id="rId11" tooltip="https://blogs.loc.gov/law/2020/08/evidence-from-invisible-worlds-in-salem/"/>
              </a:rPr>
              <a:t>https://blogs.loc.gov/law/2020/08/evidence-from-invisible-worlds-in-salem/</a:t>
            </a:r>
            <a:endParaRPr lang="en-US" sz="14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1F0402A-1E23-4D1A-A02E-FAEFA3AFD9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20774" y="4900679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6"/>
    </mc:Choice>
    <mc:Fallback xmlns="">
      <p:transition spd="slow" advTm="9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7fb77c-cc0c-4693-9835-09de64dbb9c4">
      <Terms xmlns="http://schemas.microsoft.com/office/infopath/2007/PartnerControls"/>
    </lcf76f155ced4ddcb4097134ff3c332f>
    <TaxCatchAll xmlns="647e54f8-5203-43af-bc52-5a283d5082a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29516835CE724C827655E9F6E6A869" ma:contentTypeVersion="11" ma:contentTypeDescription="Create a new document." ma:contentTypeScope="" ma:versionID="332dc7702f6d5b781fd0332e457b053c">
  <xsd:schema xmlns:xsd="http://www.w3.org/2001/XMLSchema" xmlns:xs="http://www.w3.org/2001/XMLSchema" xmlns:p="http://schemas.microsoft.com/office/2006/metadata/properties" xmlns:ns2="737fb77c-cc0c-4693-9835-09de64dbb9c4" xmlns:ns3="647e54f8-5203-43af-bc52-5a283d5082ad" targetNamespace="http://schemas.microsoft.com/office/2006/metadata/properties" ma:root="true" ma:fieldsID="2507e804454074d699f713e2a3b5c583" ns2:_="" ns3:_="">
    <xsd:import namespace="737fb77c-cc0c-4693-9835-09de64dbb9c4"/>
    <xsd:import namespace="647e54f8-5203-43af-bc52-5a283d5082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fb77c-cc0c-4693-9835-09de64dbb9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98099f1-0c71-4d24-926f-25058a9b30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e54f8-5203-43af-bc52-5a283d5082a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ec652d2-b68b-423f-a3d6-e7080c455b51}" ma:internalName="TaxCatchAll" ma:showField="CatchAllData" ma:web="647e54f8-5203-43af-bc52-5a283d5082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2E5454-8860-4049-ADEB-B3840EFFAC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997959-26FD-472B-BC21-2CB472F3C6F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bf4eea1c-77ea-42d7-8610-e28a5e4ea76e"/>
    <ds:schemaRef ds:uri="http://schemas.microsoft.com/office/infopath/2007/PartnerControls"/>
    <ds:schemaRef ds:uri="http://schemas.openxmlformats.org/package/2006/metadata/core-properties"/>
    <ds:schemaRef ds:uri="244ee73b-dc1f-4e25-9feb-11f5700ac1ef"/>
    <ds:schemaRef ds:uri="http://purl.org/dc/terms/"/>
    <ds:schemaRef ds:uri="737fb77c-cc0c-4693-9835-09de64dbb9c4"/>
    <ds:schemaRef ds:uri="647e54f8-5203-43af-bc52-5a283d5082ad"/>
  </ds:schemaRefs>
</ds:datastoreItem>
</file>

<file path=customXml/itemProps3.xml><?xml version="1.0" encoding="utf-8"?>
<ds:datastoreItem xmlns:ds="http://schemas.openxmlformats.org/officeDocument/2006/customXml" ds:itemID="{74A902ED-2572-429A-8767-67699EE29C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7fb77c-cc0c-4693-9835-09de64dbb9c4"/>
    <ds:schemaRef ds:uri="647e54f8-5203-43af-bc52-5a283d5082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4156</TotalTime>
  <Words>664</Words>
  <Application>Microsoft Office PowerPoint</Application>
  <PresentationFormat>Widescreen</PresentationFormat>
  <Paragraphs>47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Assignment Ideas and Recap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 Horoski</dc:creator>
  <cp:lastModifiedBy>Kara Horoski</cp:lastModifiedBy>
  <cp:revision>13</cp:revision>
  <cp:lastPrinted>2025-12-04T16:27:35Z</cp:lastPrinted>
  <dcterms:created xsi:type="dcterms:W3CDTF">2025-11-12T14:48:05Z</dcterms:created>
  <dcterms:modified xsi:type="dcterms:W3CDTF">2026-03-03T20:12:00Z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0x010100EF29516835CE724C827655E9F6E6A869</vt:lpwstr>
  </property>
</Properties>
</file>