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10"/>
  </p:notesMasterIdLst>
  <p:sldIdLst>
    <p:sldId id="272" r:id="rId5"/>
    <p:sldId id="274" r:id="rId6"/>
    <p:sldId id="275" r:id="rId7"/>
    <p:sldId id="276" r:id="rId8"/>
    <p:sldId id="27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2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E2175-4A5A-412E-B544-FA3E7BE1D39D}" type="datetimeFigureOut">
              <a:rPr lang="en-US" smtClean="0"/>
              <a:t>3/3/2026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EA6D1-6F22-46FD-AD91-FC510839F7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95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DF864-2F28-4237-BB3F-DBE3EEC3A404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5F95-D5CB-4597-9A25-760A580A4EC4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D033A-33AF-47DA-AE1D-7FBF8C89596B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955D-A16B-4B36-9C9E-9B6A0F460CD0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E4D8C1C2-5F97-402E-BFDF-BC6976DD2B8E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477F5-CDF6-4332-9528-B5F54BD0CC52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22145-F44D-4EAE-AEA9-510C1E39F158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C9399-AFC0-435C-A8B0-6455D03675EF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54154-AFFA-40FA-A445-5C940E21A930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C7BCC-828A-4E33-B9B9-533C8665B8CD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87DBC-E941-44FF-A02C-1134922F1D02}" type="datetime1">
              <a:rPr lang="en-US" smtClean="0"/>
              <a:t>3/3/2026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CE9963E1-723C-4B80-BFB3-4E37855A4263}" type="datetime1">
              <a:rPr lang="en-US" smtClean="0"/>
              <a:t>3/3/2026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oc.gov/pictures/item/2007675672/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loc.gov/pictures/item/98505914/" TargetMode="Externa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s://www.loc.gov/pictures/item/2005678162/" TargetMode="External"/><Relationship Id="rId5" Type="http://schemas.openxmlformats.org/officeDocument/2006/relationships/hyperlink" Target="https://www.loc.gov/pictures/item/96502191/" TargetMode="External"/><Relationship Id="rId10" Type="http://schemas.openxmlformats.org/officeDocument/2006/relationships/image" Target="../media/image13.png"/><Relationship Id="rId4" Type="http://schemas.openxmlformats.org/officeDocument/2006/relationships/hyperlink" Target="https://www.loc.gov/pictures/item/2016679780/" TargetMode="External"/><Relationship Id="rId9" Type="http://schemas.openxmlformats.org/officeDocument/2006/relationships/hyperlink" Target="https://www.loc.gov/pictures/item/97514053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lose up of a flowers">
            <a:extLst>
              <a:ext uri="{FF2B5EF4-FFF2-40B4-BE49-F238E27FC236}">
                <a16:creationId xmlns:a16="http://schemas.microsoft.com/office/drawing/2014/main" id="{0EF5E38D-0785-4482-91F2-A65E2DFB58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41" b="1478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5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816652-E95E-40C9-B397-C76AFE1C2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Rosemary for Remembrance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ABE257-83AA-474D-BCC2-238EE02A2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Assignment Ideas Using Library of Congress (LOC) Artifacts With The Teaching of </a:t>
            </a:r>
            <a:r>
              <a:rPr lang="en-US" i="1" dirty="0">
                <a:solidFill>
                  <a:srgbClr val="FFFFFF"/>
                </a:solidFill>
              </a:rPr>
              <a:t>Hamlet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3320B887-4738-414B-8399-7229514156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1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5"/>
    </mc:Choice>
    <mc:Fallback xmlns="">
      <p:transition spd="slow" advTm="11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5845A-DB18-450C-B975-D738DB3CF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664" y="2341787"/>
            <a:ext cx="5852160" cy="4389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9FAA16-53BF-4B7B-896A-A3AEAC57C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750" y="210564"/>
            <a:ext cx="4398099" cy="5444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C44475-1FF4-408D-9CFF-39E9B0881D06}"/>
              </a:ext>
            </a:extLst>
          </p:cNvPr>
          <p:cNvSpPr txBox="1"/>
          <p:nvPr/>
        </p:nvSpPr>
        <p:spPr>
          <a:xfrm>
            <a:off x="4999839" y="671119"/>
            <a:ext cx="5729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Library of Congress Political Cartoon Analysis using Hamlet Imagery. </a:t>
            </a:r>
          </a:p>
          <a:p>
            <a:endParaRPr lang="en-US" dirty="0"/>
          </a:p>
          <a:p>
            <a:r>
              <a:rPr lang="en-US" dirty="0"/>
              <a:t>After discussing how Hamlet can still be relevant today, I’d have students use </a:t>
            </a:r>
            <a:r>
              <a:rPr lang="en-US" dirty="0" err="1"/>
              <a:t>Pixton</a:t>
            </a:r>
            <a:r>
              <a:rPr lang="en-US" dirty="0"/>
              <a:t> to create their own comics or political cartoons. 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BC15FD1C-AF0E-4A29-AD50-FBC615DAA5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6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16"/>
    </mc:Choice>
    <mc:Fallback xmlns="">
      <p:transition spd="slow" advTm="34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099832-EABC-4135-8BED-31E6E89D5DCA}"/>
              </a:ext>
            </a:extLst>
          </p:cNvPr>
          <p:cNvSpPr txBox="1"/>
          <p:nvPr/>
        </p:nvSpPr>
        <p:spPr>
          <a:xfrm>
            <a:off x="729842" y="872455"/>
            <a:ext cx="973961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Character Analysis Through Song</a:t>
            </a:r>
          </a:p>
          <a:p>
            <a:endParaRPr lang="en-US" dirty="0"/>
          </a:p>
          <a:p>
            <a:r>
              <a:rPr lang="en-US" dirty="0"/>
              <a:t>Taylor Swift has recently released a song titled </a:t>
            </a:r>
            <a:r>
              <a:rPr lang="en-US" i="1" dirty="0"/>
              <a:t>Fate of Ophelia. </a:t>
            </a:r>
            <a:r>
              <a:rPr lang="en-US" dirty="0"/>
              <a:t>Do you agree with her assessment of the character of Ophelia? </a:t>
            </a:r>
          </a:p>
          <a:p>
            <a:endParaRPr lang="en-US" i="1" dirty="0"/>
          </a:p>
          <a:p>
            <a:r>
              <a:rPr lang="en-US" i="1" dirty="0"/>
              <a:t>“</a:t>
            </a:r>
            <a:r>
              <a:rPr lang="en-US" b="0" i="0" dirty="0">
                <a:solidFill>
                  <a:srgbClr val="1F1F1F"/>
                </a:solidFill>
                <a:effectLst/>
                <a:latin typeface="Roboto" panose="020B0604020202020204" pitchFamily="2" charset="0"/>
              </a:rPr>
              <a:t>The eldest daughter of a nobleman</a:t>
            </a:r>
            <a:br>
              <a:rPr lang="en-US" dirty="0"/>
            </a:br>
            <a:r>
              <a:rPr lang="en-US" b="0" i="0" dirty="0">
                <a:solidFill>
                  <a:srgbClr val="1F1F1F"/>
                </a:solidFill>
                <a:effectLst/>
                <a:latin typeface="Roboto" panose="020B0604020202020204" pitchFamily="2" charset="0"/>
              </a:rPr>
              <a:t>Ophelia lived in fantasy</a:t>
            </a:r>
            <a:br>
              <a:rPr lang="en-US" dirty="0"/>
            </a:br>
            <a:r>
              <a:rPr lang="en-US" b="0" i="0" dirty="0">
                <a:solidFill>
                  <a:srgbClr val="1F1F1F"/>
                </a:solidFill>
                <a:effectLst/>
                <a:latin typeface="Roboto" panose="020B0604020202020204" pitchFamily="2" charset="0"/>
              </a:rPr>
              <a:t>But love was a cold bed full of scorpions</a:t>
            </a:r>
            <a:br>
              <a:rPr lang="en-US" dirty="0"/>
            </a:br>
            <a:r>
              <a:rPr lang="en-US" b="0" i="0" dirty="0">
                <a:solidFill>
                  <a:srgbClr val="1F1F1F"/>
                </a:solidFill>
                <a:effectLst/>
                <a:latin typeface="Roboto" panose="020B0604020202020204" pitchFamily="2" charset="0"/>
              </a:rPr>
              <a:t>The venom stole her sanity</a:t>
            </a:r>
            <a:r>
              <a:rPr lang="en-US" b="0" i="1" dirty="0">
                <a:solidFill>
                  <a:srgbClr val="1F1F1F"/>
                </a:solidFill>
                <a:effectLst/>
                <a:latin typeface="Roboto" panose="020B0604020202020204" pitchFamily="2" charset="0"/>
              </a:rPr>
              <a:t>”</a:t>
            </a:r>
          </a:p>
          <a:p>
            <a:endParaRPr lang="en-US" i="1" dirty="0">
              <a:solidFill>
                <a:srgbClr val="1F1F1F"/>
              </a:solidFill>
              <a:latin typeface="Roboto" panose="020B0604020202020204" pitchFamily="2" charset="0"/>
            </a:endParaRPr>
          </a:p>
          <a:p>
            <a:r>
              <a:rPr lang="en-US" dirty="0">
                <a:solidFill>
                  <a:srgbClr val="1F1F1F"/>
                </a:solidFill>
                <a:latin typeface="Roboto" panose="020B0604020202020204" pitchFamily="2" charset="0"/>
              </a:rPr>
              <a:t>Using evidence from the text of </a:t>
            </a:r>
            <a:r>
              <a:rPr lang="en-US" i="1" dirty="0">
                <a:solidFill>
                  <a:srgbClr val="1F1F1F"/>
                </a:solidFill>
                <a:latin typeface="Roboto" panose="020B0604020202020204" pitchFamily="2" charset="0"/>
              </a:rPr>
              <a:t>Hamlet</a:t>
            </a:r>
            <a:r>
              <a:rPr lang="en-US" dirty="0">
                <a:solidFill>
                  <a:srgbClr val="1F1F1F"/>
                </a:solidFill>
                <a:latin typeface="Roboto" panose="020B0604020202020204" pitchFamily="2" charset="0"/>
              </a:rPr>
              <a:t>, specifically Act 4 Scene 5, create a well crafted response to the question above using 1-2 paragraphs. </a:t>
            </a:r>
            <a:endParaRPr lang="en-US" dirty="0"/>
          </a:p>
          <a:p>
            <a:endParaRPr lang="en-US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C7DDB93C-7FDE-46A8-8FBC-90281474BE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4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60"/>
    </mc:Choice>
    <mc:Fallback xmlns="">
      <p:transition spd="slow" advTm="17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92C4B-5056-4DE8-B6C4-076F6A18B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Casting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F68B7-8437-474F-975A-91FAF2B1B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Lastly, there have been many ballets, theater productions, and movies inspired by Hamlet. Who would you cast today to play each character and why? You can create a video essay or organize the information in a written response. 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24C2E12D-DA99-43F6-8ED2-1D8756F026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3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73"/>
    </mc:Choice>
    <mc:Fallback xmlns="">
      <p:transition spd="slow" advTm="26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0F60DF3-A843-4FA1-84FA-55581596FB50}"/>
              </a:ext>
            </a:extLst>
          </p:cNvPr>
          <p:cNvSpPr txBox="1"/>
          <p:nvPr/>
        </p:nvSpPr>
        <p:spPr>
          <a:xfrm>
            <a:off x="360726" y="199443"/>
            <a:ext cx="1127480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inherit"/>
              </a:rPr>
              <a:t>References </a:t>
            </a:r>
          </a:p>
          <a:p>
            <a:pPr algn="l"/>
            <a:endParaRPr lang="en-US" sz="1200" b="0" i="0" dirty="0">
              <a:solidFill>
                <a:srgbClr val="242424"/>
              </a:solidFill>
              <a:effectLst/>
              <a:latin typeface="inherit"/>
            </a:endParaRP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inherit"/>
              </a:rPr>
              <a:t>Coffin, G. Y. (ca. 19th century). Still am I called, unhand me, gentlemen … Hamlet [Political cartoon].</a:t>
            </a:r>
            <a:endParaRPr lang="en-US" sz="12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inherit"/>
              </a:rPr>
              <a:t>Library of Congress, Prints &amp; Photographs Division.</a:t>
            </a:r>
            <a:endParaRPr lang="en-US" sz="12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inherit"/>
                <a:hlinkClick r:id="rId4" tooltip="https://www.loc.gov/pictures/item/2016679780/"/>
              </a:rPr>
              <a:t>https://www.loc.gov/pictures/item/2016679780/</a:t>
            </a:r>
            <a:endParaRPr lang="en-US" sz="12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br>
              <a:rPr lang="en-US" sz="12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</a:br>
            <a:r>
              <a:rPr lang="en-US" sz="1200" b="0" i="0" dirty="0" err="1">
                <a:solidFill>
                  <a:srgbClr val="242424"/>
                </a:solidFill>
                <a:effectLst/>
                <a:latin typeface="inherit"/>
              </a:rPr>
              <a:t>Bencke</a:t>
            </a:r>
            <a:r>
              <a:rPr lang="en-US" sz="1200" b="0" i="0" dirty="0">
                <a:solidFill>
                  <a:srgbClr val="242424"/>
                </a:solidFill>
                <a:effectLst/>
                <a:latin typeface="inherit"/>
              </a:rPr>
              <a:t> &amp; Scott. (ca. 1873). Edwin Booth as Hamlet [Lithograph].</a:t>
            </a:r>
            <a:endParaRPr lang="en-US" sz="12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inherit"/>
              </a:rPr>
              <a:t>Library of Congress, Prints &amp; Photographs Division.</a:t>
            </a:r>
            <a:endParaRPr lang="en-US" sz="12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inherit"/>
                <a:hlinkClick r:id="rId5" tooltip="https://www.loc.gov/pictures/item/96502191/"/>
              </a:rPr>
              <a:t>https://www.loc.gov/pictures/item/96502191/</a:t>
            </a:r>
            <a:endParaRPr lang="en-US" sz="12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br>
              <a:rPr lang="en-US" sz="12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</a:br>
            <a:r>
              <a:rPr lang="en-US" sz="1200" b="0" i="0" dirty="0">
                <a:solidFill>
                  <a:srgbClr val="242424"/>
                </a:solidFill>
                <a:effectLst/>
                <a:latin typeface="inherit"/>
              </a:rPr>
              <a:t>Gurney &amp; Son. (ca. 1870). Edwin Booth as Hamlet [Photograph].</a:t>
            </a:r>
            <a:endParaRPr lang="en-US" sz="12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inherit"/>
              </a:rPr>
              <a:t>Library of Congress, Prints &amp; Photographs Division.</a:t>
            </a:r>
            <a:endParaRPr lang="en-US" sz="12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inherit"/>
                <a:hlinkClick r:id="rId6" tooltip="https://www.loc.gov/pictures/item/2005678162/"/>
              </a:rPr>
              <a:t>https://www.loc.gov/pictures/item/2005678162/</a:t>
            </a:r>
            <a:endParaRPr lang="en-US" sz="12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br>
              <a:rPr lang="en-US" sz="12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</a:br>
            <a:r>
              <a:rPr lang="en-US" sz="1200" b="0" i="0" dirty="0" err="1">
                <a:solidFill>
                  <a:srgbClr val="242424"/>
                </a:solidFill>
                <a:effectLst/>
                <a:latin typeface="inherit"/>
              </a:rPr>
              <a:t>Maclise</a:t>
            </a:r>
            <a:r>
              <a:rPr lang="en-US" sz="1200" b="0" i="0" dirty="0">
                <a:solidFill>
                  <a:srgbClr val="242424"/>
                </a:solidFill>
                <a:effectLst/>
                <a:latin typeface="inherit"/>
              </a:rPr>
              <a:t>, D. (artist). &amp; Unknown engraver. (n.d.). The play scene—“Hamlet” from the picture in the Vernon Gallery [Engraving].</a:t>
            </a:r>
            <a:endParaRPr lang="en-US" sz="12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inherit"/>
              </a:rPr>
              <a:t>Library of Congress, Prints &amp; Photographs Division.</a:t>
            </a:r>
            <a:endParaRPr lang="en-US" sz="12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inherit"/>
                <a:hlinkClick r:id="rId7" tooltip="https://www.loc.gov/pictures/item/98505914/"/>
              </a:rPr>
              <a:t>https://www.loc.gov/pictures/item/98505914/</a:t>
            </a:r>
            <a:endParaRPr lang="en-US" sz="12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br>
              <a:rPr lang="en-US" sz="12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</a:br>
            <a:r>
              <a:rPr lang="en-US" sz="1200" b="0" i="0" dirty="0">
                <a:solidFill>
                  <a:srgbClr val="242424"/>
                </a:solidFill>
                <a:effectLst/>
                <a:latin typeface="inherit"/>
              </a:rPr>
              <a:t>Brussel-Smith, B. (1957). Polonius’ charge to his son Laertes [Photomechanical print].</a:t>
            </a:r>
            <a:endParaRPr lang="en-US" sz="12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inherit"/>
              </a:rPr>
              <a:t>Library of Congress, Prints &amp; Photographs Division.</a:t>
            </a:r>
            <a:endParaRPr lang="en-US" sz="12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inherit"/>
                <a:hlinkClick r:id="rId8" tooltip="https://www.loc.gov/pictures/item/2007675672/"/>
              </a:rPr>
              <a:t>https://www.loc.gov/pictures/item/2007675672/</a:t>
            </a:r>
            <a:endParaRPr lang="en-US" sz="12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br>
              <a:rPr lang="en-US" sz="1200" b="0" i="0" dirty="0">
                <a:solidFill>
                  <a:srgbClr val="242424"/>
                </a:solidFill>
                <a:effectLst/>
                <a:latin typeface="Times New Roman" panose="02020603050405020304" pitchFamily="18" charset="0"/>
              </a:rPr>
            </a:br>
            <a:r>
              <a:rPr lang="en-US" sz="1200" b="0" i="0" dirty="0">
                <a:solidFill>
                  <a:srgbClr val="242424"/>
                </a:solidFill>
                <a:effectLst/>
                <a:latin typeface="inherit"/>
              </a:rPr>
              <a:t>Unknown photographer. (1955). Act III, Scene 2 of “Hamlet,” showing Claudius handing Laertes a knife, </a:t>
            </a:r>
            <a:r>
              <a:rPr lang="en-US" sz="1200" b="0" i="0" dirty="0" err="1">
                <a:solidFill>
                  <a:srgbClr val="242424"/>
                </a:solidFill>
                <a:effectLst/>
                <a:latin typeface="inherit"/>
              </a:rPr>
              <a:t>Mayakovsky</a:t>
            </a:r>
            <a:r>
              <a:rPr lang="en-US" sz="1200" b="0" i="0" dirty="0">
                <a:solidFill>
                  <a:srgbClr val="242424"/>
                </a:solidFill>
                <a:effectLst/>
                <a:latin typeface="inherit"/>
              </a:rPr>
              <a:t> Theater, Moscow, Russia [Photographic print].</a:t>
            </a:r>
            <a:endParaRPr lang="en-US" sz="12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inherit"/>
              </a:rPr>
              <a:t>Library of Congress, Prints &amp; Photographs Division.</a:t>
            </a:r>
            <a:endParaRPr lang="en-US" sz="12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en-US" sz="1200" b="0" i="0" dirty="0">
                <a:solidFill>
                  <a:srgbClr val="242424"/>
                </a:solidFill>
                <a:effectLst/>
                <a:latin typeface="inherit"/>
                <a:hlinkClick r:id="rId9" tooltip="https://www.loc.gov/pictures/item/97514053/"/>
              </a:rPr>
              <a:t>https://www.loc.gov/pictures/item/97514053/</a:t>
            </a:r>
            <a:endParaRPr lang="en-US" sz="1200" b="0" i="0" dirty="0">
              <a:solidFill>
                <a:srgbClr val="242424"/>
              </a:solidFill>
              <a:effectLst/>
              <a:latin typeface="inherit"/>
            </a:endParaRPr>
          </a:p>
          <a:p>
            <a:pPr algn="l"/>
            <a:endParaRPr lang="en-US" sz="1200" dirty="0">
              <a:solidFill>
                <a:srgbClr val="242424"/>
              </a:solidFill>
              <a:latin typeface="inherit"/>
            </a:endParaRPr>
          </a:p>
          <a:p>
            <a:pPr algn="l"/>
            <a:endParaRPr lang="en-US" sz="1200" b="0" i="0" dirty="0">
              <a:solidFill>
                <a:srgbClr val="242424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C80419B7-3AF6-461A-933A-D9C822DFC9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7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2"/>
    </mc:Choice>
    <mc:Fallback xmlns="">
      <p:transition spd="slow" advTm="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37fb77c-cc0c-4693-9835-09de64dbb9c4">
      <Terms xmlns="http://schemas.microsoft.com/office/infopath/2007/PartnerControls"/>
    </lcf76f155ced4ddcb4097134ff3c332f>
    <TaxCatchAll xmlns="647e54f8-5203-43af-bc52-5a283d5082a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29516835CE724C827655E9F6E6A869" ma:contentTypeVersion="11" ma:contentTypeDescription="Create a new document." ma:contentTypeScope="" ma:versionID="332dc7702f6d5b781fd0332e457b053c">
  <xsd:schema xmlns:xsd="http://www.w3.org/2001/XMLSchema" xmlns:xs="http://www.w3.org/2001/XMLSchema" xmlns:p="http://schemas.microsoft.com/office/2006/metadata/properties" xmlns:ns2="737fb77c-cc0c-4693-9835-09de64dbb9c4" xmlns:ns3="647e54f8-5203-43af-bc52-5a283d5082ad" targetNamespace="http://schemas.microsoft.com/office/2006/metadata/properties" ma:root="true" ma:fieldsID="2507e804454074d699f713e2a3b5c583" ns2:_="" ns3:_="">
    <xsd:import namespace="737fb77c-cc0c-4693-9835-09de64dbb9c4"/>
    <xsd:import namespace="647e54f8-5203-43af-bc52-5a283d5082a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7fb77c-cc0c-4693-9835-09de64dbb9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98099f1-0c71-4d24-926f-25058a9b30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e54f8-5203-43af-bc52-5a283d5082a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ec652d2-b68b-423f-a3d6-e7080c455b51}" ma:internalName="TaxCatchAll" ma:showField="CatchAllData" ma:web="647e54f8-5203-43af-bc52-5a283d5082a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8674FF-673D-40E4-90DC-427647F6395A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737fb77c-cc0c-4693-9835-09de64dbb9c4"/>
    <ds:schemaRef ds:uri="647e54f8-5203-43af-bc52-5a283d5082ad"/>
  </ds:schemaRefs>
</ds:datastoreItem>
</file>

<file path=customXml/itemProps2.xml><?xml version="1.0" encoding="utf-8"?>
<ds:datastoreItem xmlns:ds="http://schemas.openxmlformats.org/officeDocument/2006/customXml" ds:itemID="{4C6E7B15-946A-46F4-A47E-7ABC3C78FD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7fb77c-cc0c-4693-9835-09de64dbb9c4"/>
    <ds:schemaRef ds:uri="647e54f8-5203-43af-bc52-5a283d5082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EFE16CA-070B-4D00-B57F-1D59C2AB8F4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Wood design</Template>
  <TotalTime>1339</TotalTime>
  <Words>467</Words>
  <Application>Microsoft Office PowerPoint</Application>
  <PresentationFormat>Widescreen</PresentationFormat>
  <Paragraphs>34</Paragraphs>
  <Slides>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Wood Type</vt:lpstr>
      <vt:lpstr>Rosemary for Remembrance </vt:lpstr>
      <vt:lpstr>PowerPoint Presentation</vt:lpstr>
      <vt:lpstr>PowerPoint Presentation</vt:lpstr>
      <vt:lpstr>Casting Call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Rosemary for Remembrance</dc:title>
  <dc:creator>Kara Horoski</dc:creator>
  <cp:lastModifiedBy>Kara Horoski</cp:lastModifiedBy>
  <cp:revision>8</cp:revision>
  <dcterms:created xsi:type="dcterms:W3CDTF">2025-12-04T16:48:17Z</dcterms:created>
  <dcterms:modified xsi:type="dcterms:W3CDTF">2026-03-03T20:15:15Z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0x010100EF29516835CE724C827655E9F6E6A869</vt:lpwstr>
  </property>
</Properties>
</file>